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Poppins Bold" charset="1" panose="00000800000000000000"/>
      <p:regular r:id="rId29"/>
    </p:embeddedFont>
    <p:embeddedFont>
      <p:font typeface="DM Sans" charset="1" panose="00000000000000000000"/>
      <p:regular r:id="rId30"/>
    </p:embeddedFont>
    <p:embeddedFont>
      <p:font typeface="Canva Sans Bold" charset="1" panose="020B0803030501040103"/>
      <p:regular r:id="rId31"/>
    </p:embeddedFont>
    <p:embeddedFont>
      <p:font typeface="Poppins Semi-Bold" charset="1" panose="000007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0.png" Type="http://schemas.openxmlformats.org/officeDocument/2006/relationships/image"/><Relationship Id="rId6" Target="https://github.com/prinku-git/fleet-monitoring-predictive-maintenance-aws/blob/main/lambda_function.py" TargetMode="External" Type="http://schemas.openxmlformats.org/officeDocument/2006/relationships/hyperlink"/><Relationship Id="rId7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github.com/prinku-git/fleet-monitoring-predictive-maintenance-aws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9388" y="0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62686" y="495727"/>
            <a:ext cx="12909036" cy="9544728"/>
          </a:xfrm>
          <a:custGeom>
            <a:avLst/>
            <a:gdLst/>
            <a:ahLst/>
            <a:cxnLst/>
            <a:rect r="r" b="b" t="t" l="l"/>
            <a:pathLst>
              <a:path h="9544728" w="12909036">
                <a:moveTo>
                  <a:pt x="0" y="0"/>
                </a:moveTo>
                <a:lnTo>
                  <a:pt x="12909035" y="0"/>
                </a:lnTo>
                <a:lnTo>
                  <a:pt x="12909035" y="9544729"/>
                </a:lnTo>
                <a:lnTo>
                  <a:pt x="0" y="95447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852" t="0" r="-45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62686" y="495727"/>
            <a:ext cx="11885493" cy="9544728"/>
          </a:xfrm>
          <a:custGeom>
            <a:avLst/>
            <a:gdLst/>
            <a:ahLst/>
            <a:cxnLst/>
            <a:rect r="r" b="b" t="t" l="l"/>
            <a:pathLst>
              <a:path h="9544728" w="11885493">
                <a:moveTo>
                  <a:pt x="0" y="0"/>
                </a:moveTo>
                <a:lnTo>
                  <a:pt x="11885493" y="0"/>
                </a:lnTo>
                <a:lnTo>
                  <a:pt x="11885493" y="9544729"/>
                </a:lnTo>
                <a:lnTo>
                  <a:pt x="0" y="95447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289" t="0" r="-2028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99020" y="2793728"/>
            <a:ext cx="1205531" cy="783787"/>
          </a:xfrm>
          <a:custGeom>
            <a:avLst/>
            <a:gdLst/>
            <a:ahLst/>
            <a:cxnLst/>
            <a:rect r="r" b="b" t="t" l="l"/>
            <a:pathLst>
              <a:path h="783787" w="1205531">
                <a:moveTo>
                  <a:pt x="0" y="0"/>
                </a:moveTo>
                <a:lnTo>
                  <a:pt x="1205531" y="0"/>
                </a:lnTo>
                <a:lnTo>
                  <a:pt x="1205531" y="783787"/>
                </a:lnTo>
                <a:lnTo>
                  <a:pt x="0" y="783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12370" y="3903469"/>
            <a:ext cx="9378831" cy="2173063"/>
            <a:chOff x="0" y="0"/>
            <a:chExt cx="2470145" cy="5723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70145" cy="572329"/>
            </a:xfrm>
            <a:custGeom>
              <a:avLst/>
              <a:gdLst/>
              <a:ahLst/>
              <a:cxnLst/>
              <a:rect r="r" b="b" t="t" l="l"/>
              <a:pathLst>
                <a:path h="572329" w="2470145">
                  <a:moveTo>
                    <a:pt x="0" y="0"/>
                  </a:moveTo>
                  <a:lnTo>
                    <a:pt x="2470145" y="0"/>
                  </a:lnTo>
                  <a:lnTo>
                    <a:pt x="2470145" y="572329"/>
                  </a:lnTo>
                  <a:lnTo>
                    <a:pt x="0" y="5723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470145" cy="610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7284896" y="3286862"/>
            <a:ext cx="468216" cy="581306"/>
          </a:xfrm>
          <a:custGeom>
            <a:avLst/>
            <a:gdLst/>
            <a:ahLst/>
            <a:cxnLst/>
            <a:rect r="r" b="b" t="t" l="l"/>
            <a:pathLst>
              <a:path h="581306" w="468216">
                <a:moveTo>
                  <a:pt x="0" y="0"/>
                </a:moveTo>
                <a:lnTo>
                  <a:pt x="468216" y="0"/>
                </a:lnTo>
                <a:lnTo>
                  <a:pt x="468216" y="581306"/>
                </a:lnTo>
                <a:lnTo>
                  <a:pt x="0" y="581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051102" y="4242249"/>
            <a:ext cx="274430" cy="340714"/>
          </a:xfrm>
          <a:custGeom>
            <a:avLst/>
            <a:gdLst/>
            <a:ahLst/>
            <a:cxnLst/>
            <a:rect r="r" b="b" t="t" l="l"/>
            <a:pathLst>
              <a:path h="340714" w="274430">
                <a:moveTo>
                  <a:pt x="0" y="0"/>
                </a:moveTo>
                <a:lnTo>
                  <a:pt x="274430" y="0"/>
                </a:lnTo>
                <a:lnTo>
                  <a:pt x="274430" y="340714"/>
                </a:lnTo>
                <a:lnTo>
                  <a:pt x="0" y="3407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578051" y="1028700"/>
            <a:ext cx="487694" cy="605489"/>
          </a:xfrm>
          <a:custGeom>
            <a:avLst/>
            <a:gdLst/>
            <a:ahLst/>
            <a:cxnLst/>
            <a:rect r="r" b="b" t="t" l="l"/>
            <a:pathLst>
              <a:path h="605489" w="487694">
                <a:moveTo>
                  <a:pt x="0" y="0"/>
                </a:moveTo>
                <a:lnTo>
                  <a:pt x="487694" y="0"/>
                </a:lnTo>
                <a:lnTo>
                  <a:pt x="487694" y="605489"/>
                </a:lnTo>
                <a:lnTo>
                  <a:pt x="0" y="6054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31905" y="4029605"/>
            <a:ext cx="8093396" cy="184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</a:pPr>
            <a:r>
              <a:rPr lang="en-US" b="true" sz="3658" spc="30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IOT FLEET MONITORING AND PREDICTIVE MAINTENANCE WITH SAGEMAKER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3371" y="1303764"/>
            <a:ext cx="11301259" cy="3839736"/>
          </a:xfrm>
          <a:custGeom>
            <a:avLst/>
            <a:gdLst/>
            <a:ahLst/>
            <a:cxnLst/>
            <a:rect r="r" b="b" t="t" l="l"/>
            <a:pathLst>
              <a:path h="3839736" w="11301259">
                <a:moveTo>
                  <a:pt x="0" y="0"/>
                </a:moveTo>
                <a:lnTo>
                  <a:pt x="11301258" y="0"/>
                </a:lnTo>
                <a:lnTo>
                  <a:pt x="11301258" y="3839736"/>
                </a:lnTo>
                <a:lnTo>
                  <a:pt x="0" y="3839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555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63419" y="9239361"/>
            <a:ext cx="13562167" cy="49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Added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2 topics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2 Subscription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mail address to check the demo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93371" y="5340737"/>
            <a:ext cx="11301259" cy="3679549"/>
          </a:xfrm>
          <a:custGeom>
            <a:avLst/>
            <a:gdLst/>
            <a:ahLst/>
            <a:cxnLst/>
            <a:rect r="r" b="b" t="t" l="l"/>
            <a:pathLst>
              <a:path h="3679549" w="11301259">
                <a:moveTo>
                  <a:pt x="0" y="0"/>
                </a:moveTo>
                <a:lnTo>
                  <a:pt x="11301258" y="0"/>
                </a:lnTo>
                <a:lnTo>
                  <a:pt x="11301258" y="3679549"/>
                </a:lnTo>
                <a:lnTo>
                  <a:pt x="0" y="3679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841" r="0" b="-6592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93371" y="221264"/>
            <a:ext cx="11825231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AMAZON SNS - TOPICS AND SUBSCRIPTIONS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165572" y="7366178"/>
            <a:ext cx="611870" cy="126754"/>
          </a:xfrm>
          <a:custGeom>
            <a:avLst/>
            <a:gdLst/>
            <a:ahLst/>
            <a:cxnLst/>
            <a:rect r="r" b="b" t="t" l="l"/>
            <a:pathLst>
              <a:path h="126754" w="611870">
                <a:moveTo>
                  <a:pt x="0" y="0"/>
                </a:moveTo>
                <a:lnTo>
                  <a:pt x="611869" y="0"/>
                </a:lnTo>
                <a:lnTo>
                  <a:pt x="611869" y="126754"/>
                </a:lnTo>
                <a:lnTo>
                  <a:pt x="0" y="1267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147042"/>
            <a:ext cx="9338072" cy="4366602"/>
          </a:xfrm>
          <a:custGeom>
            <a:avLst/>
            <a:gdLst/>
            <a:ahLst/>
            <a:cxnLst/>
            <a:rect r="r" b="b" t="t" l="l"/>
            <a:pathLst>
              <a:path h="4366602" w="9338072">
                <a:moveTo>
                  <a:pt x="0" y="0"/>
                </a:moveTo>
                <a:lnTo>
                  <a:pt x="9338072" y="0"/>
                </a:lnTo>
                <a:lnTo>
                  <a:pt x="9338072" y="4366602"/>
                </a:lnTo>
                <a:lnTo>
                  <a:pt x="0" y="4366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355" t="-15202" r="-9165" b="-5383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60402" y="1147042"/>
            <a:ext cx="9763118" cy="4366602"/>
          </a:xfrm>
          <a:custGeom>
            <a:avLst/>
            <a:gdLst/>
            <a:ahLst/>
            <a:cxnLst/>
            <a:rect r="r" b="b" t="t" l="l"/>
            <a:pathLst>
              <a:path h="4366602" w="9763118">
                <a:moveTo>
                  <a:pt x="0" y="0"/>
                </a:moveTo>
                <a:lnTo>
                  <a:pt x="9763118" y="0"/>
                </a:lnTo>
                <a:lnTo>
                  <a:pt x="9763118" y="4366602"/>
                </a:lnTo>
                <a:lnTo>
                  <a:pt x="0" y="43666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089" t="-35675" r="-28018" b="-7071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09773" y="8963136"/>
            <a:ext cx="11301259" cy="101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Automateded email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subscription is received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,confirmed subscription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get the alert mails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460402" y="5680608"/>
            <a:ext cx="8827598" cy="2908524"/>
          </a:xfrm>
          <a:custGeom>
            <a:avLst/>
            <a:gdLst/>
            <a:ahLst/>
            <a:cxnLst/>
            <a:rect r="r" b="b" t="t" l="l"/>
            <a:pathLst>
              <a:path h="2908524" w="8827598">
                <a:moveTo>
                  <a:pt x="0" y="0"/>
                </a:moveTo>
                <a:lnTo>
                  <a:pt x="8827598" y="0"/>
                </a:lnTo>
                <a:lnTo>
                  <a:pt x="8827598" y="2908523"/>
                </a:lnTo>
                <a:lnTo>
                  <a:pt x="0" y="2908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51" t="0" r="-70201" b="-19185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5680608"/>
            <a:ext cx="9338072" cy="2908524"/>
          </a:xfrm>
          <a:custGeom>
            <a:avLst/>
            <a:gdLst/>
            <a:ahLst/>
            <a:cxnLst/>
            <a:rect r="r" b="b" t="t" l="l"/>
            <a:pathLst>
              <a:path h="2908524" w="9338072">
                <a:moveTo>
                  <a:pt x="0" y="0"/>
                </a:moveTo>
                <a:lnTo>
                  <a:pt x="9338072" y="0"/>
                </a:lnTo>
                <a:lnTo>
                  <a:pt x="9338072" y="2908523"/>
                </a:lnTo>
                <a:lnTo>
                  <a:pt x="0" y="29085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179" r="-39610" b="-14795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52356" y="38969"/>
            <a:ext cx="6946476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CONFIRMATION MAIL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07521" y="1232747"/>
            <a:ext cx="12404522" cy="6977543"/>
          </a:xfrm>
          <a:custGeom>
            <a:avLst/>
            <a:gdLst/>
            <a:ahLst/>
            <a:cxnLst/>
            <a:rect r="r" b="b" t="t" l="l"/>
            <a:pathLst>
              <a:path h="6977543" w="12404522">
                <a:moveTo>
                  <a:pt x="0" y="0"/>
                </a:moveTo>
                <a:lnTo>
                  <a:pt x="12404521" y="0"/>
                </a:lnTo>
                <a:lnTo>
                  <a:pt x="12404521" y="6977543"/>
                </a:lnTo>
                <a:lnTo>
                  <a:pt x="0" y="6977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59152" y="8659694"/>
            <a:ext cx="11301259" cy="152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Creating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Sagemaker endpoint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revoke it from Lambda using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text classification model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prediction.</a:t>
            </a:r>
          </a:p>
          <a:p>
            <a:pPr algn="ctr">
              <a:lnSpc>
                <a:spcPts val="40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208756" y="92078"/>
            <a:ext cx="6258049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SAGEMAKER ENDPOINT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365" y="1430550"/>
            <a:ext cx="8977635" cy="6036169"/>
          </a:xfrm>
          <a:custGeom>
            <a:avLst/>
            <a:gdLst/>
            <a:ahLst/>
            <a:cxnLst/>
            <a:rect r="r" b="b" t="t" l="l"/>
            <a:pathLst>
              <a:path h="6036169" w="8977635">
                <a:moveTo>
                  <a:pt x="0" y="0"/>
                </a:moveTo>
                <a:lnTo>
                  <a:pt x="8977635" y="0"/>
                </a:lnTo>
                <a:lnTo>
                  <a:pt x="8977635" y="6036169"/>
                </a:lnTo>
                <a:lnTo>
                  <a:pt x="0" y="6036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2" t="-2545" r="-27858" b="-551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3371" y="8054527"/>
            <a:ext cx="11301259" cy="101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Created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Lambda function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with Runtime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Python 3.13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attached the respective role created.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259916" y="1522050"/>
            <a:ext cx="8741244" cy="5944669"/>
          </a:xfrm>
          <a:custGeom>
            <a:avLst/>
            <a:gdLst/>
            <a:ahLst/>
            <a:cxnLst/>
            <a:rect r="r" b="b" t="t" l="l"/>
            <a:pathLst>
              <a:path h="5944669" w="8741244">
                <a:moveTo>
                  <a:pt x="0" y="0"/>
                </a:moveTo>
                <a:lnTo>
                  <a:pt x="8741245" y="0"/>
                </a:lnTo>
                <a:lnTo>
                  <a:pt x="8741245" y="5944669"/>
                </a:lnTo>
                <a:lnTo>
                  <a:pt x="0" y="5944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9312" b="-695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05022" y="221264"/>
            <a:ext cx="6622711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AWS LAMBDA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187" y="1485839"/>
            <a:ext cx="8306692" cy="6073227"/>
          </a:xfrm>
          <a:custGeom>
            <a:avLst/>
            <a:gdLst/>
            <a:ahLst/>
            <a:cxnLst/>
            <a:rect r="r" b="b" t="t" l="l"/>
            <a:pathLst>
              <a:path h="6073227" w="8306692">
                <a:moveTo>
                  <a:pt x="0" y="0"/>
                </a:moveTo>
                <a:lnTo>
                  <a:pt x="8306692" y="0"/>
                </a:lnTo>
                <a:lnTo>
                  <a:pt x="8306692" y="6073227"/>
                </a:lnTo>
                <a:lnTo>
                  <a:pt x="0" y="6073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6050" b="-467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59152" y="8246242"/>
            <a:ext cx="11301259" cy="101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Added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S3 trigger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lambda,with the required event and permissions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27142" y="1485839"/>
            <a:ext cx="9660858" cy="6073227"/>
          </a:xfrm>
          <a:custGeom>
            <a:avLst/>
            <a:gdLst/>
            <a:ahLst/>
            <a:cxnLst/>
            <a:rect r="r" b="b" t="t" l="l"/>
            <a:pathLst>
              <a:path h="6073227" w="9660858">
                <a:moveTo>
                  <a:pt x="0" y="0"/>
                </a:moveTo>
                <a:lnTo>
                  <a:pt x="9660858" y="0"/>
                </a:lnTo>
                <a:lnTo>
                  <a:pt x="9660858" y="6073227"/>
                </a:lnTo>
                <a:lnTo>
                  <a:pt x="0" y="6073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6979" b="-467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16941" y="221264"/>
            <a:ext cx="6785681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S3 TRIGGER FOR LAMBDA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821" y="1028700"/>
            <a:ext cx="9918935" cy="7402543"/>
          </a:xfrm>
          <a:custGeom>
            <a:avLst/>
            <a:gdLst/>
            <a:ahLst/>
            <a:cxnLst/>
            <a:rect r="r" b="b" t="t" l="l"/>
            <a:pathLst>
              <a:path h="7402543" w="9918935">
                <a:moveTo>
                  <a:pt x="0" y="0"/>
                </a:moveTo>
                <a:lnTo>
                  <a:pt x="9918935" y="0"/>
                </a:lnTo>
                <a:lnTo>
                  <a:pt x="9918935" y="7402543"/>
                </a:lnTo>
                <a:lnTo>
                  <a:pt x="0" y="7402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405" r="-60887" b="-1485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356" y="8786462"/>
            <a:ext cx="17728851" cy="89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 spc="14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Lambda orchestrates the </a:t>
            </a:r>
            <a:r>
              <a:rPr lang="en-US" sz="2599" spc="148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complete workflow</a:t>
            </a:r>
            <a:r>
              <a:rPr lang="en-US" sz="2599" spc="14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using python ,ingesting data from S3, sending alerts, invoking SageMaker for ML predictions, and storing results in DynamoDB .For full code - </a:t>
            </a:r>
            <a:r>
              <a:rPr lang="en-US" sz="2599" spc="148" u="sng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  <a:hlinkClick r:id="rId6" tooltip="https://github.com/prinku-git/fleet-monitoring-predictive-maintenance-aws/blob/main/lambda_function.py"/>
              </a:rPr>
              <a:t>Github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958463" y="1028700"/>
            <a:ext cx="6300837" cy="7357662"/>
          </a:xfrm>
          <a:custGeom>
            <a:avLst/>
            <a:gdLst/>
            <a:ahLst/>
            <a:cxnLst/>
            <a:rect r="r" b="b" t="t" l="l"/>
            <a:pathLst>
              <a:path h="7357662" w="6300837">
                <a:moveTo>
                  <a:pt x="0" y="0"/>
                </a:moveTo>
                <a:lnTo>
                  <a:pt x="6300837" y="0"/>
                </a:lnTo>
                <a:lnTo>
                  <a:pt x="6300837" y="7357662"/>
                </a:lnTo>
                <a:lnTo>
                  <a:pt x="0" y="73576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2259" t="-6394" r="0" b="-103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55327" y="2618"/>
            <a:ext cx="5577345" cy="7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8"/>
              </a:lnSpc>
            </a:pPr>
            <a:r>
              <a:rPr lang="en-US" b="true" sz="3558" spc="54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LAMBDA FUNCTION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4324" y="1443138"/>
            <a:ext cx="16359352" cy="6656603"/>
          </a:xfrm>
          <a:custGeom>
            <a:avLst/>
            <a:gdLst/>
            <a:ahLst/>
            <a:cxnLst/>
            <a:rect r="r" b="b" t="t" l="l"/>
            <a:pathLst>
              <a:path h="6656603" w="16359352">
                <a:moveTo>
                  <a:pt x="0" y="0"/>
                </a:moveTo>
                <a:lnTo>
                  <a:pt x="16359352" y="0"/>
                </a:lnTo>
                <a:lnTo>
                  <a:pt x="16359352" y="6656604"/>
                </a:lnTo>
                <a:lnTo>
                  <a:pt x="0" y="6656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824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78793" y="8531981"/>
            <a:ext cx="11301259" cy="49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Using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 2 raw sentence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datas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37160" y="323945"/>
            <a:ext cx="3413680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RAW DATA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9152" y="9394290"/>
            <a:ext cx="11301259" cy="49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Uploading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the raw data file to s3 bucket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59152" y="899513"/>
            <a:ext cx="11301259" cy="4557147"/>
          </a:xfrm>
          <a:custGeom>
            <a:avLst/>
            <a:gdLst/>
            <a:ahLst/>
            <a:cxnLst/>
            <a:rect r="r" b="b" t="t" l="l"/>
            <a:pathLst>
              <a:path h="4557147" w="11301259">
                <a:moveTo>
                  <a:pt x="0" y="0"/>
                </a:moveTo>
                <a:lnTo>
                  <a:pt x="11301259" y="0"/>
                </a:lnTo>
                <a:lnTo>
                  <a:pt x="11301259" y="4557147"/>
                </a:lnTo>
                <a:lnTo>
                  <a:pt x="0" y="45571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394" r="0" b="-2709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59152" y="5612461"/>
            <a:ext cx="11301259" cy="3407825"/>
          </a:xfrm>
          <a:custGeom>
            <a:avLst/>
            <a:gdLst/>
            <a:ahLst/>
            <a:cxnLst/>
            <a:rect r="r" b="b" t="t" l="l"/>
            <a:pathLst>
              <a:path h="3407825" w="11301259">
                <a:moveTo>
                  <a:pt x="0" y="0"/>
                </a:moveTo>
                <a:lnTo>
                  <a:pt x="11301259" y="0"/>
                </a:lnTo>
                <a:lnTo>
                  <a:pt x="11301259" y="3407825"/>
                </a:lnTo>
                <a:lnTo>
                  <a:pt x="0" y="3407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206" r="0" b="-7333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933739" y="-34816"/>
            <a:ext cx="5407169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WORKING DEMO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52297" y="1364555"/>
            <a:ext cx="13450217" cy="7017953"/>
          </a:xfrm>
          <a:custGeom>
            <a:avLst/>
            <a:gdLst/>
            <a:ahLst/>
            <a:cxnLst/>
            <a:rect r="r" b="b" t="t" l="l"/>
            <a:pathLst>
              <a:path h="7017953" w="13450217">
                <a:moveTo>
                  <a:pt x="0" y="0"/>
                </a:moveTo>
                <a:lnTo>
                  <a:pt x="13450218" y="0"/>
                </a:lnTo>
                <a:lnTo>
                  <a:pt x="13450218" y="7017953"/>
                </a:lnTo>
                <a:lnTo>
                  <a:pt x="0" y="7017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80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74733" y="1841516"/>
            <a:ext cx="315530" cy="313809"/>
          </a:xfrm>
          <a:custGeom>
            <a:avLst/>
            <a:gdLst/>
            <a:ahLst/>
            <a:cxnLst/>
            <a:rect r="r" b="b" t="t" l="l"/>
            <a:pathLst>
              <a:path h="313809" w="315530">
                <a:moveTo>
                  <a:pt x="0" y="0"/>
                </a:moveTo>
                <a:lnTo>
                  <a:pt x="315530" y="0"/>
                </a:lnTo>
                <a:lnTo>
                  <a:pt x="315530" y="313809"/>
                </a:lnTo>
                <a:lnTo>
                  <a:pt x="0" y="31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19447" y="8916836"/>
            <a:ext cx="11301259" cy="101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Received the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alert mail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the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st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 Subscription mail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id as the temperature is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&gt;100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33912" y="221264"/>
            <a:ext cx="4872331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FLEET ALERT MAIL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44170" y="534092"/>
            <a:ext cx="13985642" cy="7760452"/>
          </a:xfrm>
          <a:custGeom>
            <a:avLst/>
            <a:gdLst/>
            <a:ahLst/>
            <a:cxnLst/>
            <a:rect r="r" b="b" t="t" l="l"/>
            <a:pathLst>
              <a:path h="7760452" w="13985642">
                <a:moveTo>
                  <a:pt x="0" y="0"/>
                </a:moveTo>
                <a:lnTo>
                  <a:pt x="13985642" y="0"/>
                </a:lnTo>
                <a:lnTo>
                  <a:pt x="13985642" y="7760452"/>
                </a:lnTo>
                <a:lnTo>
                  <a:pt x="0" y="77604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53" t="-10867" r="-5185" b="-260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3371" y="8760658"/>
            <a:ext cx="11301259" cy="152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Received the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alert mail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the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st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 Subscription mai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 id added as the temperature is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&gt;100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5826" y="-269968"/>
            <a:ext cx="18779651" cy="10826937"/>
            <a:chOff x="0" y="0"/>
            <a:chExt cx="4946081" cy="28515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solidFill>
              <a:srgbClr val="100C53">
                <a:alpha val="8588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65424" y="1982557"/>
            <a:ext cx="14665500" cy="660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7248" indent="-308624" lvl="1">
              <a:lnSpc>
                <a:spcPts val="5260"/>
              </a:lnSpc>
              <a:buFont typeface="Arial"/>
              <a:buChar char="•"/>
            </a:pP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This project focuses on</a:t>
            </a:r>
            <a:r>
              <a:rPr lang="en-US" sz="2858" spc="162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 tracking vehicle health </a:t>
            </a: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and performance</a:t>
            </a: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in real time using AWS services.Fleet monitoring is continuously observing vehicles (like trucks) to </a:t>
            </a:r>
            <a:r>
              <a:rPr lang="en-US" sz="2858" spc="162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detect issues</a:t>
            </a: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such as high temperature, faults, or abnormal behavior. Predictive maintenance helps identify problems before they occur,</a:t>
            </a:r>
            <a:r>
              <a:rPr lang="en-US" sz="2858" spc="162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 reducing breakdowns and improving safety.</a:t>
            </a:r>
          </a:p>
          <a:p>
            <a:pPr algn="just">
              <a:lnSpc>
                <a:spcPts val="5260"/>
              </a:lnSpc>
            </a:pPr>
          </a:p>
          <a:p>
            <a:pPr algn="just" marL="617248" indent="-308624" lvl="1">
              <a:lnSpc>
                <a:spcPts val="5260"/>
              </a:lnSpc>
              <a:buFont typeface="Arial"/>
              <a:buChar char="•"/>
            </a:pP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 this system, vehicle temperature raw data is uploaded to </a:t>
            </a:r>
            <a:r>
              <a:rPr lang="en-US" sz="2858" spc="162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S3</a:t>
            </a: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858" spc="162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Lambda</a:t>
            </a: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processes it, </a:t>
            </a:r>
            <a:r>
              <a:rPr lang="en-US" sz="2858" spc="162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SageMaker</a:t>
            </a: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predicts maintenance needs, </a:t>
            </a:r>
            <a:r>
              <a:rPr lang="en-US" sz="2858" spc="162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DynamoDB</a:t>
            </a: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stores results, and </a:t>
            </a:r>
            <a:r>
              <a:rPr lang="en-US" sz="2858" spc="162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SNS</a:t>
            </a:r>
            <a:r>
              <a:rPr lang="en-US" sz="2858" spc="162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sends instant alert emails to the driver/admin when critical issues are detected.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28294" y="952500"/>
            <a:ext cx="7339760" cy="62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</a:pPr>
            <a:r>
              <a:rPr lang="en-US" b="true" sz="3658" spc="303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20986" y="1186318"/>
            <a:ext cx="13377590" cy="6991627"/>
          </a:xfrm>
          <a:custGeom>
            <a:avLst/>
            <a:gdLst/>
            <a:ahLst/>
            <a:cxnLst/>
            <a:rect r="r" b="b" t="t" l="l"/>
            <a:pathLst>
              <a:path h="6991627" w="13377590">
                <a:moveTo>
                  <a:pt x="0" y="0"/>
                </a:moveTo>
                <a:lnTo>
                  <a:pt x="13377591" y="0"/>
                </a:lnTo>
                <a:lnTo>
                  <a:pt x="13377591" y="6991627"/>
                </a:lnTo>
                <a:lnTo>
                  <a:pt x="0" y="6991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85" r="0" b="-474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1474" y="8723696"/>
            <a:ext cx="13285052" cy="101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After uploading raw files in S3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,Dynamo DB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makes it a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clear organised file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Sagemaker checks on S3 and predicts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“POSITIVE”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9238" y="60295"/>
            <a:ext cx="7237661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SAGEMAKER PREDICTION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288" y="1540150"/>
            <a:ext cx="8073282" cy="3594243"/>
          </a:xfrm>
          <a:custGeom>
            <a:avLst/>
            <a:gdLst/>
            <a:ahLst/>
            <a:cxnLst/>
            <a:rect r="r" b="b" t="t" l="l"/>
            <a:pathLst>
              <a:path h="3594243" w="8073282">
                <a:moveTo>
                  <a:pt x="0" y="0"/>
                </a:moveTo>
                <a:lnTo>
                  <a:pt x="8073282" y="0"/>
                </a:lnTo>
                <a:lnTo>
                  <a:pt x="8073282" y="3594243"/>
                </a:lnTo>
                <a:lnTo>
                  <a:pt x="0" y="3594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22" r="-41130" b="-7779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54518" y="1535597"/>
            <a:ext cx="9162487" cy="3598796"/>
          </a:xfrm>
          <a:custGeom>
            <a:avLst/>
            <a:gdLst/>
            <a:ahLst/>
            <a:cxnLst/>
            <a:rect r="r" b="b" t="t" l="l"/>
            <a:pathLst>
              <a:path h="3598796" w="9162487">
                <a:moveTo>
                  <a:pt x="0" y="0"/>
                </a:moveTo>
                <a:lnTo>
                  <a:pt x="9162487" y="0"/>
                </a:lnTo>
                <a:lnTo>
                  <a:pt x="9162487" y="3598796"/>
                </a:lnTo>
                <a:lnTo>
                  <a:pt x="0" y="3598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09" t="-83065" r="-30956" b="-75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59152" y="5324789"/>
            <a:ext cx="11301259" cy="3264342"/>
          </a:xfrm>
          <a:custGeom>
            <a:avLst/>
            <a:gdLst/>
            <a:ahLst/>
            <a:cxnLst/>
            <a:rect r="r" b="b" t="t" l="l"/>
            <a:pathLst>
              <a:path h="3264342" w="11301259">
                <a:moveTo>
                  <a:pt x="0" y="0"/>
                </a:moveTo>
                <a:lnTo>
                  <a:pt x="11301259" y="0"/>
                </a:lnTo>
                <a:lnTo>
                  <a:pt x="11301259" y="3264342"/>
                </a:lnTo>
                <a:lnTo>
                  <a:pt x="0" y="3264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4315" r="0" b="-6042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62337" y="8980838"/>
            <a:ext cx="13163325" cy="49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Cloud watch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shows the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metrics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logs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of the events done recently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50933" y="221264"/>
            <a:ext cx="5917697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CLOUD WATCH LOGS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16610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9990" y="221264"/>
            <a:ext cx="5917697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SUMMARY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397" y="2145017"/>
            <a:ext cx="16796120" cy="653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4" indent="-313052" lvl="1">
              <a:lnSpc>
                <a:spcPts val="6582"/>
              </a:lnSpc>
              <a:buFont typeface="Arial"/>
              <a:buChar char="•"/>
            </a:pP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Designed and implemented an end-to-end </a:t>
            </a:r>
            <a:r>
              <a:rPr lang="en-US" sz="2899" spc="211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fleet monitoring</a:t>
            </a: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&amp; </a:t>
            </a:r>
            <a:r>
              <a:rPr lang="en-US" sz="2899" spc="211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predictive maintenance</a:t>
            </a: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system using AWS.</a:t>
            </a:r>
          </a:p>
          <a:p>
            <a:pPr algn="l" marL="626104" indent="-313052" lvl="1">
              <a:lnSpc>
                <a:spcPts val="6582"/>
              </a:lnSpc>
              <a:buFont typeface="Arial"/>
              <a:buChar char="•"/>
            </a:pP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Built an </a:t>
            </a:r>
            <a:r>
              <a:rPr lang="en-US" sz="2899" spc="211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automated workflow</a:t>
            </a: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across S3, Lambda, SageMaker, DynamoDB, and SNS.</a:t>
            </a:r>
          </a:p>
          <a:p>
            <a:pPr algn="l" marL="626104" indent="-313052" lvl="1">
              <a:lnSpc>
                <a:spcPts val="6582"/>
              </a:lnSpc>
              <a:buFont typeface="Arial"/>
              <a:buChar char="•"/>
            </a:pP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Achieved real-time data processing, prediction, alerting, and secure storage.</a:t>
            </a:r>
          </a:p>
          <a:p>
            <a:pPr algn="l" marL="626104" indent="-313052" lvl="1">
              <a:lnSpc>
                <a:spcPts val="6582"/>
              </a:lnSpc>
              <a:buFont typeface="Arial"/>
              <a:buChar char="•"/>
            </a:pP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Integrated IAM and KMS to ensure </a:t>
            </a:r>
            <a:r>
              <a:rPr lang="en-US" sz="2899" spc="211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secure access</a:t>
            </a: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899" spc="211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data protection</a:t>
            </a: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 marL="626104" indent="-313052" lvl="1">
              <a:lnSpc>
                <a:spcPts val="6582"/>
              </a:lnSpc>
              <a:buFont typeface="Arial"/>
              <a:buChar char="•"/>
            </a:pP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system is scalable, cost-effective, and suitable for large fleet operations.</a:t>
            </a:r>
          </a:p>
          <a:p>
            <a:pPr algn="l" marL="626104" indent="-313052" lvl="1">
              <a:lnSpc>
                <a:spcPts val="6582"/>
              </a:lnSpc>
              <a:buFont typeface="Arial"/>
              <a:buChar char="•"/>
            </a:pPr>
            <a:r>
              <a:rPr lang="en-US" sz="2899" spc="21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Full code and detailed documentation are available in </a:t>
            </a:r>
            <a:r>
              <a:rPr lang="en-US" sz="2899" spc="211" u="sng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  <a:hlinkClick r:id="rId5" tooltip="https://github.com/prinku-git/fleet-monitoring-predictive-maintenance-aws"/>
              </a:rPr>
              <a:t>GitHub-Repository</a:t>
            </a:r>
          </a:p>
          <a:p>
            <a:pPr algn="l">
              <a:lnSpc>
                <a:spcPts val="6582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0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45964" y="-5424195"/>
            <a:ext cx="12214905" cy="10428475"/>
          </a:xfrm>
          <a:custGeom>
            <a:avLst/>
            <a:gdLst/>
            <a:ahLst/>
            <a:cxnLst/>
            <a:rect r="r" b="b" t="t" l="l"/>
            <a:pathLst>
              <a:path h="10428475" w="12214905">
                <a:moveTo>
                  <a:pt x="0" y="0"/>
                </a:moveTo>
                <a:lnTo>
                  <a:pt x="12214905" y="0"/>
                </a:lnTo>
                <a:lnTo>
                  <a:pt x="12214905" y="10428474"/>
                </a:lnTo>
                <a:lnTo>
                  <a:pt x="0" y="1042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74680" y="5261454"/>
            <a:ext cx="12214905" cy="10428475"/>
          </a:xfrm>
          <a:custGeom>
            <a:avLst/>
            <a:gdLst/>
            <a:ahLst/>
            <a:cxnLst/>
            <a:rect r="r" b="b" t="t" l="l"/>
            <a:pathLst>
              <a:path h="10428475" w="12214905">
                <a:moveTo>
                  <a:pt x="0" y="0"/>
                </a:moveTo>
                <a:lnTo>
                  <a:pt x="12214904" y="0"/>
                </a:lnTo>
                <a:lnTo>
                  <a:pt x="12214904" y="10428475"/>
                </a:lnTo>
                <a:lnTo>
                  <a:pt x="0" y="1042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41121" y="4434541"/>
            <a:ext cx="5717249" cy="97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4"/>
              </a:lnSpc>
            </a:pPr>
            <a:r>
              <a:rPr lang="en-US" b="true" sz="5388" spc="94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02187" y="8091369"/>
            <a:ext cx="5256184" cy="879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-4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PRIYANKA RAJAGOPAL</a:t>
            </a:r>
          </a:p>
          <a:p>
            <a:pPr algn="ctr">
              <a:lnSpc>
                <a:spcPts val="3499"/>
              </a:lnSpc>
            </a:pPr>
            <a:r>
              <a:rPr lang="en-US" b="true" sz="2499" spc="-49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priyankaraj0919@gmail.com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 spc="157">
                  <a:solidFill>
                    <a:srgbClr val="FFFFFF">
                      <a:alpha val="85882"/>
                    </a:srgbClr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PROJECT OVERVIEW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8681" y="1028700"/>
            <a:ext cx="15539169" cy="8740783"/>
          </a:xfrm>
          <a:custGeom>
            <a:avLst/>
            <a:gdLst/>
            <a:ahLst/>
            <a:cxnLst/>
            <a:rect r="r" b="b" t="t" l="l"/>
            <a:pathLst>
              <a:path h="8740783" w="15539169">
                <a:moveTo>
                  <a:pt x="0" y="0"/>
                </a:moveTo>
                <a:lnTo>
                  <a:pt x="15539169" y="0"/>
                </a:lnTo>
                <a:lnTo>
                  <a:pt x="15539169" y="8740783"/>
                </a:lnTo>
                <a:lnTo>
                  <a:pt x="0" y="87407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74120" y="200064"/>
            <a:ext cx="7339760" cy="62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</a:pPr>
            <a:r>
              <a:rPr lang="en-US" b="true" sz="3658" spc="303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7870" y="-269968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463965"/>
            <a:ext cx="8850524" cy="5644678"/>
          </a:xfrm>
          <a:custGeom>
            <a:avLst/>
            <a:gdLst/>
            <a:ahLst/>
            <a:cxnLst/>
            <a:rect r="r" b="b" t="t" l="l"/>
            <a:pathLst>
              <a:path h="5644678" w="8850524">
                <a:moveTo>
                  <a:pt x="0" y="0"/>
                </a:moveTo>
                <a:lnTo>
                  <a:pt x="8850524" y="0"/>
                </a:lnTo>
                <a:lnTo>
                  <a:pt x="8850524" y="5644678"/>
                </a:lnTo>
                <a:lnTo>
                  <a:pt x="0" y="5644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044" t="-15022" r="-37505" b="-2393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5712" y="7738187"/>
            <a:ext cx="15763588" cy="1312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sz="2958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Creating </a:t>
            </a:r>
            <a:r>
              <a:rPr lang="en-US" sz="2958" spc="168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IAM role</a:t>
            </a:r>
            <a:r>
              <a:rPr lang="en-US" sz="2958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for </a:t>
            </a:r>
            <a:r>
              <a:rPr lang="en-US" sz="2958" spc="168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Lambda</a:t>
            </a:r>
            <a:r>
              <a:rPr lang="en-US" sz="2958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958" spc="168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Sagemaker</a:t>
            </a:r>
            <a:r>
              <a:rPr lang="en-US" sz="2958" spc="16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with permissions for S3,Sagemaker,KMS,Dynamo DB,Cloudwatch and SNS.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021955" y="1463965"/>
            <a:ext cx="9020219" cy="5644678"/>
          </a:xfrm>
          <a:custGeom>
            <a:avLst/>
            <a:gdLst/>
            <a:ahLst/>
            <a:cxnLst/>
            <a:rect r="r" b="b" t="t" l="l"/>
            <a:pathLst>
              <a:path h="5644678" w="9020219">
                <a:moveTo>
                  <a:pt x="0" y="0"/>
                </a:moveTo>
                <a:lnTo>
                  <a:pt x="9020219" y="0"/>
                </a:lnTo>
                <a:lnTo>
                  <a:pt x="9020219" y="5644678"/>
                </a:lnTo>
                <a:lnTo>
                  <a:pt x="0" y="5644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160" t="-16123" r="-33843" b="-2230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28400" y="191259"/>
            <a:ext cx="2587111" cy="83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</a:pPr>
            <a:r>
              <a:rPr lang="en-US" b="true" sz="3758" spc="214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IAM ROLE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45826" y="128989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222" y="1447989"/>
            <a:ext cx="8342026" cy="5890450"/>
          </a:xfrm>
          <a:custGeom>
            <a:avLst/>
            <a:gdLst/>
            <a:ahLst/>
            <a:cxnLst/>
            <a:rect r="r" b="b" t="t" l="l"/>
            <a:pathLst>
              <a:path h="5890450" w="8342026">
                <a:moveTo>
                  <a:pt x="0" y="0"/>
                </a:moveTo>
                <a:lnTo>
                  <a:pt x="8342026" y="0"/>
                </a:lnTo>
                <a:lnTo>
                  <a:pt x="8342026" y="5890451"/>
                </a:lnTo>
                <a:lnTo>
                  <a:pt x="0" y="5890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68" t="-3343" r="-33844" b="-484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3371" y="8229599"/>
            <a:ext cx="11301259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1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Creating </a:t>
            </a:r>
            <a:r>
              <a:rPr lang="en-US" sz="2999" spc="170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s3 bucket</a:t>
            </a:r>
            <a:r>
              <a:rPr lang="en-US" sz="2999" spc="17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with ACLs disabled ,public access blocked and bucket versioning enabled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85096" y="1447989"/>
            <a:ext cx="9471526" cy="5890450"/>
          </a:xfrm>
          <a:custGeom>
            <a:avLst/>
            <a:gdLst/>
            <a:ahLst/>
            <a:cxnLst/>
            <a:rect r="r" b="b" t="t" l="l"/>
            <a:pathLst>
              <a:path h="5890450" w="9471526">
                <a:moveTo>
                  <a:pt x="0" y="0"/>
                </a:moveTo>
                <a:lnTo>
                  <a:pt x="9471526" y="0"/>
                </a:lnTo>
                <a:lnTo>
                  <a:pt x="9471526" y="5890451"/>
                </a:lnTo>
                <a:lnTo>
                  <a:pt x="0" y="5890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9318" b="-791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39917" y="191259"/>
            <a:ext cx="3608167" cy="837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</a:pPr>
            <a:r>
              <a:rPr lang="en-US" b="true" sz="3758" spc="214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S3 BUCKET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908783"/>
            <a:ext cx="9018566" cy="4756014"/>
          </a:xfrm>
          <a:custGeom>
            <a:avLst/>
            <a:gdLst/>
            <a:ahLst/>
            <a:cxnLst/>
            <a:rect r="r" b="b" t="t" l="l"/>
            <a:pathLst>
              <a:path h="4756014" w="9018566">
                <a:moveTo>
                  <a:pt x="0" y="0"/>
                </a:moveTo>
                <a:lnTo>
                  <a:pt x="9018566" y="0"/>
                </a:lnTo>
                <a:lnTo>
                  <a:pt x="9018566" y="4756013"/>
                </a:lnTo>
                <a:lnTo>
                  <a:pt x="0" y="47560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452" r="-25311" b="-3020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35219" y="8963136"/>
            <a:ext cx="16017562" cy="1012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Creating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KMS key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with permisions given to respective IAM user to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encrypt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decrypt S3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Dynamo DB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.Permision given to respective IAM user ID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908783"/>
            <a:ext cx="8826665" cy="4776542"/>
          </a:xfrm>
          <a:custGeom>
            <a:avLst/>
            <a:gdLst/>
            <a:ahLst/>
            <a:cxnLst/>
            <a:rect r="r" b="b" t="t" l="l"/>
            <a:pathLst>
              <a:path h="4776542" w="8826665">
                <a:moveTo>
                  <a:pt x="0" y="0"/>
                </a:moveTo>
                <a:lnTo>
                  <a:pt x="8826665" y="0"/>
                </a:lnTo>
                <a:lnTo>
                  <a:pt x="8826665" y="4776541"/>
                </a:lnTo>
                <a:lnTo>
                  <a:pt x="0" y="4776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7163" b="-321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67937" y="5856774"/>
            <a:ext cx="11301259" cy="2920403"/>
          </a:xfrm>
          <a:custGeom>
            <a:avLst/>
            <a:gdLst/>
            <a:ahLst/>
            <a:cxnLst/>
            <a:rect r="r" b="b" t="t" l="l"/>
            <a:pathLst>
              <a:path h="2920403" w="11301259">
                <a:moveTo>
                  <a:pt x="0" y="0"/>
                </a:moveTo>
                <a:lnTo>
                  <a:pt x="11301259" y="0"/>
                </a:lnTo>
                <a:lnTo>
                  <a:pt x="11301259" y="2920403"/>
                </a:lnTo>
                <a:lnTo>
                  <a:pt x="0" y="2920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560" r="0" b="-10311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31012" y="-19684"/>
            <a:ext cx="9629399" cy="757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4"/>
              </a:lnSpc>
            </a:pPr>
            <a:r>
              <a:rPr lang="en-US" b="true" sz="3458" spc="197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KEY MANAGEMENT SERVICE -KMS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723849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380044" y="7886412"/>
            <a:ext cx="12492490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Attaching the KMS key to s3 bucket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1711" y="1854847"/>
            <a:ext cx="8613696" cy="5321648"/>
          </a:xfrm>
          <a:custGeom>
            <a:avLst/>
            <a:gdLst/>
            <a:ahLst/>
            <a:cxnLst/>
            <a:rect r="r" b="b" t="t" l="l"/>
            <a:pathLst>
              <a:path h="5321648" w="8613696">
                <a:moveTo>
                  <a:pt x="0" y="0"/>
                </a:moveTo>
                <a:lnTo>
                  <a:pt x="8613696" y="0"/>
                </a:lnTo>
                <a:lnTo>
                  <a:pt x="8613696" y="5321648"/>
                </a:lnTo>
                <a:lnTo>
                  <a:pt x="0" y="53216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925" t="-7536" r="-16963" b="-1891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87650" y="1854847"/>
            <a:ext cx="9102761" cy="5321648"/>
          </a:xfrm>
          <a:custGeom>
            <a:avLst/>
            <a:gdLst/>
            <a:ahLst/>
            <a:cxnLst/>
            <a:rect r="r" b="b" t="t" l="l"/>
            <a:pathLst>
              <a:path h="5321648" w="9102761">
                <a:moveTo>
                  <a:pt x="0" y="0"/>
                </a:moveTo>
                <a:lnTo>
                  <a:pt x="9102761" y="0"/>
                </a:lnTo>
                <a:lnTo>
                  <a:pt x="9102761" y="5321648"/>
                </a:lnTo>
                <a:lnTo>
                  <a:pt x="0" y="53216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959" r="-24711" b="-1503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78559" y="771525"/>
            <a:ext cx="9530881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ATTACHING KMS KEY TO BUCKET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8492" y="989438"/>
            <a:ext cx="8074542" cy="4714733"/>
          </a:xfrm>
          <a:custGeom>
            <a:avLst/>
            <a:gdLst/>
            <a:ahLst/>
            <a:cxnLst/>
            <a:rect r="r" b="b" t="t" l="l"/>
            <a:pathLst>
              <a:path h="4714733" w="8074542">
                <a:moveTo>
                  <a:pt x="0" y="0"/>
                </a:moveTo>
                <a:lnTo>
                  <a:pt x="8074542" y="0"/>
                </a:lnTo>
                <a:lnTo>
                  <a:pt x="8074542" y="4714734"/>
                </a:lnTo>
                <a:lnTo>
                  <a:pt x="0" y="4714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31" r="-39961" b="-3100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17501" y="8963136"/>
            <a:ext cx="13765929" cy="101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Created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Dynamo DB table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with the required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partition key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Source key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,added the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KMS key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as well for encrytion and decryption.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40762" y="1067962"/>
            <a:ext cx="8447088" cy="4636210"/>
          </a:xfrm>
          <a:custGeom>
            <a:avLst/>
            <a:gdLst/>
            <a:ahLst/>
            <a:cxnLst/>
            <a:rect r="r" b="b" t="t" l="l"/>
            <a:pathLst>
              <a:path h="4636210" w="8447088">
                <a:moveTo>
                  <a:pt x="0" y="0"/>
                </a:moveTo>
                <a:lnTo>
                  <a:pt x="8447088" y="0"/>
                </a:lnTo>
                <a:lnTo>
                  <a:pt x="8447088" y="4636210"/>
                </a:lnTo>
                <a:lnTo>
                  <a:pt x="0" y="4636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621" r="-36802" b="-3658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20037" y="5923247"/>
            <a:ext cx="11301259" cy="2835547"/>
          </a:xfrm>
          <a:custGeom>
            <a:avLst/>
            <a:gdLst/>
            <a:ahLst/>
            <a:cxnLst/>
            <a:rect r="r" b="b" t="t" l="l"/>
            <a:pathLst>
              <a:path h="2835547" w="11301259">
                <a:moveTo>
                  <a:pt x="0" y="0"/>
                </a:moveTo>
                <a:lnTo>
                  <a:pt x="11301259" y="0"/>
                </a:lnTo>
                <a:lnTo>
                  <a:pt x="11301259" y="2835547"/>
                </a:lnTo>
                <a:lnTo>
                  <a:pt x="0" y="28355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949" r="0" b="-11723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14880" y="-75172"/>
            <a:ext cx="6452535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DYNAMODB TABLE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0044" y="-539937"/>
            <a:ext cx="18779651" cy="10826937"/>
            <a:chOff x="0" y="0"/>
            <a:chExt cx="4946081" cy="28515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46081" cy="2851539"/>
            </a:xfrm>
            <a:custGeom>
              <a:avLst/>
              <a:gdLst/>
              <a:ahLst/>
              <a:cxnLst/>
              <a:rect r="r" b="b" t="t" l="l"/>
              <a:pathLst>
                <a:path h="2851539" w="4946081">
                  <a:moveTo>
                    <a:pt x="0" y="0"/>
                  </a:moveTo>
                  <a:lnTo>
                    <a:pt x="4946081" y="0"/>
                  </a:lnTo>
                  <a:lnTo>
                    <a:pt x="4946081" y="2851539"/>
                  </a:lnTo>
                  <a:lnTo>
                    <a:pt x="0" y="2851539"/>
                  </a:lnTo>
                  <a:close/>
                </a:path>
              </a:pathLst>
            </a:custGeom>
            <a:gradFill rotWithShape="true">
              <a:gsLst>
                <a:gs pos="0">
                  <a:srgbClr val="14084B">
                    <a:alpha val="86000"/>
                  </a:srgbClr>
                </a:gs>
                <a:gs pos="100000">
                  <a:srgbClr val="080529">
                    <a:alpha val="86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946081" cy="2889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656696" y="8589131"/>
            <a:ext cx="862309" cy="862309"/>
          </a:xfrm>
          <a:custGeom>
            <a:avLst/>
            <a:gdLst/>
            <a:ahLst/>
            <a:cxnLst/>
            <a:rect r="r" b="b" t="t" l="l"/>
            <a:pathLst>
              <a:path h="862309" w="862309">
                <a:moveTo>
                  <a:pt x="0" y="0"/>
                </a:moveTo>
                <a:lnTo>
                  <a:pt x="862308" y="0"/>
                </a:lnTo>
                <a:lnTo>
                  <a:pt x="862308" y="862309"/>
                </a:lnTo>
                <a:lnTo>
                  <a:pt x="0" y="8623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522" y="1768388"/>
            <a:ext cx="8839259" cy="5899281"/>
          </a:xfrm>
          <a:custGeom>
            <a:avLst/>
            <a:gdLst/>
            <a:ahLst/>
            <a:cxnLst/>
            <a:rect r="r" b="b" t="t" l="l"/>
            <a:pathLst>
              <a:path h="5899281" w="8839259">
                <a:moveTo>
                  <a:pt x="0" y="0"/>
                </a:moveTo>
                <a:lnTo>
                  <a:pt x="8839259" y="0"/>
                </a:lnTo>
                <a:lnTo>
                  <a:pt x="8839259" y="5899282"/>
                </a:lnTo>
                <a:lnTo>
                  <a:pt x="0" y="589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327" r="-27853" b="-543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54630" y="1768388"/>
            <a:ext cx="8823276" cy="5899281"/>
          </a:xfrm>
          <a:custGeom>
            <a:avLst/>
            <a:gdLst/>
            <a:ahLst/>
            <a:cxnLst/>
            <a:rect r="r" b="b" t="t" l="l"/>
            <a:pathLst>
              <a:path h="5899281" w="8823276">
                <a:moveTo>
                  <a:pt x="0" y="0"/>
                </a:moveTo>
                <a:lnTo>
                  <a:pt x="8823276" y="0"/>
                </a:lnTo>
                <a:lnTo>
                  <a:pt x="8823276" y="5899282"/>
                </a:lnTo>
                <a:lnTo>
                  <a:pt x="0" y="58992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3" t="0" r="-24345" b="-527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219" y="6720270"/>
            <a:ext cx="8875563" cy="6212894"/>
          </a:xfrm>
          <a:custGeom>
            <a:avLst/>
            <a:gdLst/>
            <a:ahLst/>
            <a:cxnLst/>
            <a:rect r="r" b="b" t="t" l="l"/>
            <a:pathLst>
              <a:path h="6212894" w="8875563">
                <a:moveTo>
                  <a:pt x="0" y="0"/>
                </a:moveTo>
                <a:lnTo>
                  <a:pt x="8875562" y="0"/>
                </a:lnTo>
                <a:lnTo>
                  <a:pt x="8875562" y="6212894"/>
                </a:lnTo>
                <a:lnTo>
                  <a:pt x="0" y="62128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486400" y="4219956"/>
            <a:ext cx="1972567" cy="498073"/>
          </a:xfrm>
          <a:custGeom>
            <a:avLst/>
            <a:gdLst/>
            <a:ahLst/>
            <a:cxnLst/>
            <a:rect r="r" b="b" t="t" l="l"/>
            <a:pathLst>
              <a:path h="498073" w="1972567">
                <a:moveTo>
                  <a:pt x="0" y="0"/>
                </a:moveTo>
                <a:lnTo>
                  <a:pt x="1972567" y="0"/>
                </a:lnTo>
                <a:lnTo>
                  <a:pt x="1972567" y="498073"/>
                </a:lnTo>
                <a:lnTo>
                  <a:pt x="0" y="4980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493371" y="8246242"/>
            <a:ext cx="11301259" cy="1012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Created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SNS topic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,added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mail address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under </a:t>
            </a:r>
            <a:r>
              <a:rPr lang="en-US" sz="2899" spc="165">
                <a:solidFill>
                  <a:srgbClr val="FBF212"/>
                </a:solidFill>
                <a:latin typeface="DM Sans"/>
                <a:ea typeface="DM Sans"/>
                <a:cs typeface="DM Sans"/>
                <a:sym typeface="DM Sans"/>
              </a:rPr>
              <a:t>subscription</a:t>
            </a:r>
            <a:r>
              <a:rPr lang="en-US" sz="2899" spc="1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to receive fleet alert mail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48870" y="322778"/>
            <a:ext cx="4920952" cy="80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2"/>
              </a:lnSpc>
            </a:pPr>
            <a:r>
              <a:rPr lang="en-US" b="true" sz="3658" spc="208">
                <a:solidFill>
                  <a:srgbClr val="28F3F3"/>
                </a:solidFill>
                <a:latin typeface="Poppins Bold"/>
                <a:ea typeface="Poppins Bold"/>
                <a:cs typeface="Poppins Bold"/>
                <a:sym typeface="Poppins Bold"/>
              </a:rPr>
              <a:t>AMAZON SNS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DAG4f4Yup6E</dc:identifier>
  <dcterms:modified xsi:type="dcterms:W3CDTF">2011-08-01T06:04:30Z</dcterms:modified>
  <cp:revision>1</cp:revision>
  <dc:title>Blue Modern Technology Presentation</dc:title>
</cp:coreProperties>
</file>